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1"/>
  </p:sldMasterIdLst>
  <p:notesMasterIdLst>
    <p:notesMasterId r:id="rId8"/>
  </p:notesMasterIdLst>
  <p:handoutMasterIdLst>
    <p:handoutMasterId r:id="rId9"/>
  </p:handoutMasterIdLst>
  <p:sldIdLst>
    <p:sldId id="257" r:id="rId2"/>
    <p:sldId id="262" r:id="rId3"/>
    <p:sldId id="258" r:id="rId4"/>
    <p:sldId id="260" r:id="rId5"/>
    <p:sldId id="261" r:id="rId6"/>
    <p:sldId id="259" r:id="rId7"/>
  </p:sldIdLst>
  <p:sldSz cx="12192000" cy="6858000"/>
  <p:notesSz cx="6858000" cy="9144000"/>
  <p:defaultTextStyle>
    <a:defPPr rtl="0"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4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3" d="100"/>
          <a:sy n="123" d="100"/>
        </p:scale>
        <p:origin x="497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5B690A3-409B-4C60-8774-D83BBF1D5E25}" type="datetime1">
              <a:rPr lang="sv-SE" smtClean="0"/>
              <a:t>2020-05-20</a:t>
            </a:fld>
            <a:endParaRPr lang="en-US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0A0926D-002E-4B34-B1CE-35227E9D7A0D}" type="datetime1">
              <a:rPr lang="sv-SE" smtClean="0"/>
              <a:t>2020-05-20</a:t>
            </a:fld>
            <a:endParaRPr lang="en-US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v-se"/>
              <a:t>Klicka för att redigera format för bakgrundstext</a:t>
            </a:r>
            <a:endParaRPr lang="en-US"/>
          </a:p>
          <a:p>
            <a:pPr lvl="1" rtl="0"/>
            <a:r>
              <a:rPr lang="sv-se"/>
              <a:t>Nivå två</a:t>
            </a:r>
          </a:p>
          <a:p>
            <a:pPr lvl="2" rtl="0"/>
            <a:r>
              <a:rPr lang="sv-se"/>
              <a:t>Nivå tre</a:t>
            </a:r>
          </a:p>
          <a:p>
            <a:pPr lvl="3" rtl="0"/>
            <a:r>
              <a:rPr lang="sv-se"/>
              <a:t>Nivå fyra</a:t>
            </a:r>
          </a:p>
          <a:p>
            <a:pPr lvl="4" rtl="0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ulär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Rektangulär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ktangulär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ktangulär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up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Rak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ak koppling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ak koppling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20" name="Platshållare för datum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88AF18D4-0880-41B2-9BC9-0D5D2DC91318}" type="datetime1">
              <a:rPr lang="sv-SE" smtClean="0"/>
              <a:t>2020-05-20</a:t>
            </a:fld>
            <a:endParaRPr lang="en-US" dirty="0"/>
          </a:p>
        </p:txBody>
      </p:sp>
      <p:sp>
        <p:nvSpPr>
          <p:cNvPr id="21" name="Platshållare för sidfot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Platshållare för bildnumm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latshållare 2 för vertikal text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sv-SE"/>
              <a:t>Klicka här för att ändra format på bakgrundstexten</a:t>
            </a:r>
          </a:p>
          <a:p>
            <a:pPr lvl="1" rtl="0"/>
            <a:r>
              <a:rPr lang="sv-SE"/>
              <a:t>Nivå två</a:t>
            </a:r>
          </a:p>
          <a:p>
            <a:pPr lvl="2" rtl="0"/>
            <a:r>
              <a:rPr lang="sv-SE"/>
              <a:t>Nivå tre</a:t>
            </a:r>
          </a:p>
          <a:p>
            <a:pPr lvl="3" rtl="0"/>
            <a:r>
              <a:rPr lang="sv-SE"/>
              <a:t>Nivå fyra</a:t>
            </a:r>
          </a:p>
          <a:p>
            <a:pPr lvl="4" rtl="0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DCA1077-392C-47A9-91C7-36B179F8EF5D}" type="datetime1">
              <a:rPr lang="sv-SE" smtClean="0"/>
              <a:t>2020-05-20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latshållare 2 för vertikal text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sv-SE"/>
              <a:t>Klicka här för att ändra format på bakgrundstexten</a:t>
            </a:r>
          </a:p>
          <a:p>
            <a:pPr lvl="1" rtl="0"/>
            <a:r>
              <a:rPr lang="sv-SE"/>
              <a:t>Nivå två</a:t>
            </a:r>
          </a:p>
          <a:p>
            <a:pPr lvl="2" rtl="0"/>
            <a:r>
              <a:rPr lang="sv-SE"/>
              <a:t>Nivå tre</a:t>
            </a:r>
          </a:p>
          <a:p>
            <a:pPr lvl="3" rtl="0"/>
            <a:r>
              <a:rPr lang="sv-SE"/>
              <a:t>Nivå fyra</a:t>
            </a:r>
          </a:p>
          <a:p>
            <a:pPr lvl="4" rtl="0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CCC793C-4937-4DF4-857A-137ADDAD52DB}" type="datetime1">
              <a:rPr lang="sv-SE" smtClean="0"/>
              <a:t>2020-05-20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sv-SE"/>
              <a:t>Klicka här för att ändra format på bakgrundstexten</a:t>
            </a:r>
          </a:p>
          <a:p>
            <a:pPr lvl="1" rtl="0"/>
            <a:r>
              <a:rPr lang="sv-SE"/>
              <a:t>Nivå två</a:t>
            </a:r>
          </a:p>
          <a:p>
            <a:pPr lvl="2" rtl="0"/>
            <a:r>
              <a:rPr lang="sv-SE"/>
              <a:t>Nivå tre</a:t>
            </a:r>
          </a:p>
          <a:p>
            <a:pPr lvl="3" rtl="0"/>
            <a:r>
              <a:rPr lang="sv-SE"/>
              <a:t>Nivå fyra</a:t>
            </a:r>
          </a:p>
          <a:p>
            <a:pPr lvl="4" rtl="0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0BCF48A-3C49-476F-B51C-855F10854659}" type="datetime1">
              <a:rPr lang="sv-SE" smtClean="0"/>
              <a:t>2020-05-20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ktangulär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Rektangulär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ktangulär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ktangulär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sv-SE"/>
              <a:t>Klicka här för att ändra mall för rubrikformat</a:t>
            </a:r>
            <a:endParaRPr lang="en-US" dirty="0"/>
          </a:p>
        </p:txBody>
      </p:sp>
      <p:grpSp>
        <p:nvGrpSpPr>
          <p:cNvPr id="16" name="Grup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Rak koppling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ak koppling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ak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093F6481-F449-4DD2-9DAD-30D11F5E4D22}" type="datetime1">
              <a:rPr lang="sv-SE" smtClean="0"/>
              <a:t>2020-05-20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sv-se" dirty="0"/>
              <a:t>Klicka för att ändra formatet för bakgrundsrubriken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sv-se" dirty="0"/>
              <a:t>Klicka för att redigera format för bakgrundstext</a:t>
            </a:r>
          </a:p>
          <a:p>
            <a:pPr lvl="1" rtl="0"/>
            <a:r>
              <a:rPr lang="sv-se" dirty="0"/>
              <a:t>Nivå två</a:t>
            </a:r>
          </a:p>
          <a:p>
            <a:pPr lvl="2" rtl="0"/>
            <a:r>
              <a:rPr lang="sv-se" dirty="0"/>
              <a:t>Nivå tre</a:t>
            </a:r>
          </a:p>
          <a:p>
            <a:pPr lvl="3" rtl="0"/>
            <a:r>
              <a:rPr lang="sv-se" dirty="0"/>
              <a:t>Nivå fyra</a:t>
            </a:r>
          </a:p>
          <a:p>
            <a:pPr lvl="4" rtl="0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sv-SE"/>
              <a:t>Klicka här för att ändra format på bakgrundstexten</a:t>
            </a:r>
          </a:p>
          <a:p>
            <a:pPr lvl="1" rtl="0"/>
            <a:r>
              <a:rPr lang="sv-SE"/>
              <a:t>Nivå två</a:t>
            </a:r>
          </a:p>
          <a:p>
            <a:pPr lvl="2" rtl="0"/>
            <a:r>
              <a:rPr lang="sv-SE"/>
              <a:t>Nivå tre</a:t>
            </a:r>
          </a:p>
          <a:p>
            <a:pPr lvl="3" rtl="0"/>
            <a:r>
              <a:rPr lang="sv-SE"/>
              <a:t>Nivå fyra</a:t>
            </a:r>
          </a:p>
          <a:p>
            <a:pPr lvl="4" rtl="0"/>
            <a:r>
              <a:rPr lang="sv-SE"/>
              <a:t>Nivå fem</a:t>
            </a:r>
            <a:endParaRPr lang="en-US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50F24BE-6072-4B7A-81D8-A955CA6ADCDA}" type="datetime1">
              <a:rPr lang="sv-SE" smtClean="0"/>
              <a:t>2020-05-20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sv-SE"/>
              <a:t>Klicka här för att ändra format på bakgrundstexten</a:t>
            </a:r>
          </a:p>
          <a:p>
            <a:pPr lvl="1" rtl="0"/>
            <a:r>
              <a:rPr lang="sv-SE"/>
              <a:t>Nivå två</a:t>
            </a:r>
          </a:p>
          <a:p>
            <a:pPr lvl="2" rtl="0"/>
            <a:r>
              <a:rPr lang="sv-SE"/>
              <a:t>Nivå tre</a:t>
            </a:r>
          </a:p>
          <a:p>
            <a:pPr lvl="3" rtl="0"/>
            <a:r>
              <a:rPr lang="sv-SE"/>
              <a:t>Nivå fyra</a:t>
            </a:r>
          </a:p>
          <a:p>
            <a:pPr lvl="4" rtl="0"/>
            <a:r>
              <a:rPr lang="sv-SE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sv-SE"/>
              <a:t>Klicka här för att ändra format på bakgrundstexten</a:t>
            </a:r>
          </a:p>
          <a:p>
            <a:pPr lvl="1" rtl="0"/>
            <a:r>
              <a:rPr lang="sv-SE"/>
              <a:t>Nivå två</a:t>
            </a:r>
          </a:p>
          <a:p>
            <a:pPr lvl="2" rtl="0"/>
            <a:r>
              <a:rPr lang="sv-SE"/>
              <a:t>Nivå tre</a:t>
            </a:r>
          </a:p>
          <a:p>
            <a:pPr lvl="3" rtl="0"/>
            <a:r>
              <a:rPr lang="sv-SE"/>
              <a:t>Nivå fyra</a:t>
            </a:r>
          </a:p>
          <a:p>
            <a:pPr lvl="4" rtl="0"/>
            <a:r>
              <a:rPr lang="sv-SE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8FEDDC-1E64-4193-B712-7D88AD9AE145}" type="datetime1">
              <a:rPr lang="sv-SE" smtClean="0"/>
              <a:t>2020-05-20</a:t>
            </a:fld>
            <a:endParaRPr lang="en-US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EA592A-E5DF-423F-83B6-FE6729183DCF}" type="datetime1">
              <a:rPr lang="sv-SE" smtClean="0"/>
              <a:t>2020-05-20</a:t>
            </a:fld>
            <a:endParaRPr lang="en-US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F7855A4-7483-489B-A6EC-0CC400A5E450}" type="datetime1">
              <a:rPr lang="sv-SE" smtClean="0"/>
              <a:t>2020-05-20</a:t>
            </a:fld>
            <a:endParaRPr lang="en-US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ulär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ktangulär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452184" y="607392"/>
            <a:ext cx="3161963" cy="1645920"/>
          </a:xfrm>
        </p:spPr>
        <p:txBody>
          <a:bodyPr rtlCol="0"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sv-se" dirty="0"/>
              <a:t>Klicka här för att ändra format</a:t>
            </a:r>
            <a:endParaRPr lang="en-US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sv-SE"/>
              <a:t>Klicka här för att ändra format på bakgrundstexten</a:t>
            </a:r>
          </a:p>
          <a:p>
            <a:pPr lvl="1" rtl="0"/>
            <a:r>
              <a:rPr lang="sv-SE"/>
              <a:t>Nivå två</a:t>
            </a:r>
          </a:p>
          <a:p>
            <a:pPr lvl="2" rtl="0"/>
            <a:r>
              <a:rPr lang="sv-SE"/>
              <a:t>Nivå tre</a:t>
            </a:r>
          </a:p>
          <a:p>
            <a:pPr lvl="3" rtl="0"/>
            <a:r>
              <a:rPr lang="sv-SE"/>
              <a:t>Nivå fyra</a:t>
            </a:r>
          </a:p>
          <a:p>
            <a:pPr lvl="4" rtl="0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v-SE"/>
              <a:t>Klicka här för att ändra format på bakgrundstexten</a:t>
            </a:r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BAF3677F-CAE5-4612-A49C-E4AB1BDDD2C9}" type="datetime1">
              <a:rPr lang="sv-SE" smtClean="0"/>
              <a:t>2020-05-20</a:t>
            </a:fld>
            <a:endParaRPr lang="en-US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ulär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latshållare för bild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5AB1348B-C229-4023-A080-65BEF8E6075E}" type="datetime1">
              <a:rPr lang="sv-SE" smtClean="0"/>
              <a:t>2020-05-20</a:t>
            </a:fld>
            <a:endParaRPr lang="en-US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ktangulär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sv-se" dirty="0"/>
              <a:t>Klicka här för att ändra format</a:t>
            </a:r>
            <a:endParaRPr lang="en-US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ktangulär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Rektangel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ktangel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sv-se"/>
              <a:t>Klicka här för att ändra format</a:t>
            </a:r>
            <a:endParaRPr lang="en-US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v-se"/>
              <a:t>Redigera format för bakgrundstext</a:t>
            </a:r>
          </a:p>
          <a:p>
            <a:pPr lvl="1" rtl="0"/>
            <a:r>
              <a:rPr lang="sv-se"/>
              <a:t>Nivå två</a:t>
            </a:r>
          </a:p>
          <a:p>
            <a:pPr lvl="2" rtl="0"/>
            <a:r>
              <a:rPr lang="sv-se"/>
              <a:t>Nivå tre</a:t>
            </a:r>
          </a:p>
          <a:p>
            <a:pPr lvl="3" rtl="0"/>
            <a:r>
              <a:rPr lang="sv-se"/>
              <a:t>Nivå fyra</a:t>
            </a:r>
          </a:p>
          <a:p>
            <a:pPr lvl="4" rtl="0"/>
            <a:r>
              <a:rPr lang="sv-se"/>
              <a:t>Nivå fem</a:t>
            </a:r>
            <a:endParaRPr lang="en-US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FF56667E-CDD7-4D35-9AC0-6C3E87184355}" type="datetime1">
              <a:rPr lang="sv-SE" smtClean="0"/>
              <a:t>2020-05-20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 5" descr="En närbild av en logotyp&#10;&#10;Automatiskt skapad beskrivning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82" name="Rektangulär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ktangulär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 rtlCol="0">
            <a:normAutofit/>
          </a:bodyPr>
          <a:lstStyle/>
          <a:p>
            <a:pPr rtl="0"/>
            <a:r>
              <a:rPr lang="sv-SE" sz="4400" dirty="0" err="1">
                <a:solidFill>
                  <a:schemeClr val="tx1"/>
                </a:solidFill>
              </a:rPr>
              <a:t>Molntjänter</a:t>
            </a:r>
            <a:endParaRPr lang="sv-se" sz="4400" dirty="0">
              <a:solidFill>
                <a:schemeClr val="tx1"/>
              </a:solidFill>
            </a:endParaRP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 rtlCol="0">
            <a:normAutofit/>
          </a:bodyPr>
          <a:lstStyle/>
          <a:p>
            <a:pPr rtl="0">
              <a:spcAft>
                <a:spcPts val="600"/>
              </a:spcAft>
            </a:pPr>
            <a:r>
              <a:rPr lang="sv-SE" sz="2400" dirty="0">
                <a:solidFill>
                  <a:schemeClr val="tx1"/>
                </a:solidFill>
              </a:rPr>
              <a:t>En liten översikt</a:t>
            </a:r>
            <a:endParaRPr lang="sv-se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E1E69A-78AB-7149-AAB6-8CF928C69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Vad betyder storlekarna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0C911FD-3652-F341-85EF-B3480C96D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FI" sz="2800" dirty="0"/>
              <a:t>En svartvit bild är 150 kb, en färgad bild är 300kb – kan variera beroende på storlek och kvalitet</a:t>
            </a:r>
          </a:p>
          <a:p>
            <a:r>
              <a:rPr lang="sv-FI" sz="2800" dirty="0"/>
              <a:t>En Megabyte är </a:t>
            </a:r>
            <a:r>
              <a:rPr lang="sv-FI" sz="2800" b="1" dirty="0"/>
              <a:t>1000 </a:t>
            </a:r>
            <a:r>
              <a:rPr lang="sv-FI" sz="2800" dirty="0"/>
              <a:t>kilobyte -  ca 3 foton ryms</a:t>
            </a:r>
          </a:p>
          <a:p>
            <a:r>
              <a:rPr lang="sv-FI" sz="2800" dirty="0"/>
              <a:t>EN Gigabyte är </a:t>
            </a:r>
            <a:r>
              <a:rPr lang="sv-FI" sz="2800" b="1" dirty="0"/>
              <a:t>1000 000</a:t>
            </a:r>
            <a:r>
              <a:rPr lang="sv-FI" sz="2800" dirty="0"/>
              <a:t> kilobyte – ca 3500 bilder ryms</a:t>
            </a:r>
          </a:p>
          <a:p>
            <a:r>
              <a:rPr lang="sv-FI" sz="2800" dirty="0"/>
              <a:t>3000 Gigabyte är 3 Terabyte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5770BEC-C75A-5347-BB8D-AB1A24C7E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0BCF48A-3C49-476F-B51C-855F10854659}" type="datetime1">
              <a:rPr lang="sv-SE" smtClean="0"/>
              <a:t>2020-05-20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114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A7EED9A-0551-48CC-ACA3-E98615057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Molntjänster</a:t>
            </a:r>
          </a:p>
        </p:txBody>
      </p:sp>
      <p:graphicFrame>
        <p:nvGraphicFramePr>
          <p:cNvPr id="5" name="Platshållare för innehåll 4">
            <a:extLst>
              <a:ext uri="{FF2B5EF4-FFF2-40B4-BE49-F238E27FC236}">
                <a16:creationId xmlns:a16="http://schemas.microsoft.com/office/drawing/2014/main" id="{00D5F9F6-A672-44DB-9D16-1529BA4D5D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587144"/>
              </p:ext>
            </p:extLst>
          </p:nvPr>
        </p:nvGraphicFramePr>
        <p:xfrm>
          <a:off x="1066800" y="1955775"/>
          <a:ext cx="9831356" cy="4495136"/>
        </p:xfrm>
        <a:graphic>
          <a:graphicData uri="http://schemas.openxmlformats.org/drawingml/2006/table">
            <a:tbl>
              <a:tblPr/>
              <a:tblGrid>
                <a:gridCol w="2291134">
                  <a:extLst>
                    <a:ext uri="{9D8B030D-6E8A-4147-A177-3AD203B41FA5}">
                      <a16:colId xmlns:a16="http://schemas.microsoft.com/office/drawing/2014/main" val="4030332572"/>
                    </a:ext>
                  </a:extLst>
                </a:gridCol>
                <a:gridCol w="2368074">
                  <a:extLst>
                    <a:ext uri="{9D8B030D-6E8A-4147-A177-3AD203B41FA5}">
                      <a16:colId xmlns:a16="http://schemas.microsoft.com/office/drawing/2014/main" val="2089772511"/>
                    </a:ext>
                  </a:extLst>
                </a:gridCol>
                <a:gridCol w="1470429">
                  <a:extLst>
                    <a:ext uri="{9D8B030D-6E8A-4147-A177-3AD203B41FA5}">
                      <a16:colId xmlns:a16="http://schemas.microsoft.com/office/drawing/2014/main" val="1154582078"/>
                    </a:ext>
                  </a:extLst>
                </a:gridCol>
                <a:gridCol w="2051761">
                  <a:extLst>
                    <a:ext uri="{9D8B030D-6E8A-4147-A177-3AD203B41FA5}">
                      <a16:colId xmlns:a16="http://schemas.microsoft.com/office/drawing/2014/main" val="4131501748"/>
                    </a:ext>
                  </a:extLst>
                </a:gridCol>
                <a:gridCol w="1649958">
                  <a:extLst>
                    <a:ext uri="{9D8B030D-6E8A-4147-A177-3AD203B41FA5}">
                      <a16:colId xmlns:a16="http://schemas.microsoft.com/office/drawing/2014/main" val="1676403071"/>
                    </a:ext>
                  </a:extLst>
                </a:gridCol>
              </a:tblGrid>
              <a:tr h="539407">
                <a:tc>
                  <a:txBody>
                    <a:bodyPr/>
                    <a:lstStyle/>
                    <a:p>
                      <a:pPr fontAlgn="t"/>
                      <a:r>
                        <a:rPr lang="sv-FI" sz="1700">
                          <a:effectLst/>
                        </a:rPr>
                        <a:t> </a:t>
                      </a:r>
                    </a:p>
                  </a:txBody>
                  <a:tcPr marL="87464" marR="87464" marT="43732" marB="4373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FI" sz="17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Konto</a:t>
                      </a:r>
                      <a:endParaRPr lang="sv-FI" sz="1700">
                        <a:effectLst/>
                      </a:endParaRPr>
                    </a:p>
                  </a:txBody>
                  <a:tcPr marL="87464" marR="87464" marT="43732" marB="4373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FI" sz="1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Gratisutrymme</a:t>
                      </a:r>
                      <a:endParaRPr lang="sv-FI" sz="1700" dirty="0">
                        <a:effectLst/>
                      </a:endParaRPr>
                    </a:p>
                  </a:txBody>
                  <a:tcPr marL="87464" marR="87464" marT="43732" marB="4373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FI" sz="1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Pris för mer</a:t>
                      </a:r>
                      <a:endParaRPr lang="sv-FI" sz="1700" dirty="0">
                        <a:effectLst/>
                      </a:endParaRPr>
                    </a:p>
                  </a:txBody>
                  <a:tcPr marL="87464" marR="87464" marT="43732" marB="4373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FI" sz="17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Bäst för</a:t>
                      </a:r>
                      <a:endParaRPr lang="sv-FI" sz="1700" dirty="0">
                        <a:effectLst/>
                      </a:endParaRPr>
                    </a:p>
                  </a:txBody>
                  <a:tcPr marL="87464" marR="87464" marT="43732" marB="4373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0742339"/>
                  </a:ext>
                </a:extLst>
              </a:tr>
              <a:tr h="308654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FI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iCloud</a:t>
                      </a:r>
                      <a:endParaRPr lang="sv-FI" sz="1700">
                        <a:effectLst/>
                      </a:endParaRPr>
                    </a:p>
                  </a:txBody>
                  <a:tcPr marL="87464" marR="87464" marT="43732" marB="4373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EE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FI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Apple ID</a:t>
                      </a:r>
                      <a:endParaRPr lang="sv-FI" sz="1700">
                        <a:effectLst/>
                      </a:endParaRPr>
                    </a:p>
                  </a:txBody>
                  <a:tcPr marL="87464" marR="87464" marT="43732" marB="4373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EE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FI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GB</a:t>
                      </a:r>
                      <a:endParaRPr lang="sv-FI" sz="1700">
                        <a:effectLst/>
                      </a:endParaRPr>
                    </a:p>
                  </a:txBody>
                  <a:tcPr marL="87464" marR="87464" marT="43732" marB="4373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EE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0,99€/mån för 50 GB</a:t>
                      </a:r>
                      <a:endParaRPr lang="sv-SE" sz="1700" dirty="0">
                        <a:effectLst/>
                      </a:endParaRPr>
                    </a:p>
                  </a:txBody>
                  <a:tcPr marL="87464" marR="87464" marT="43732" marB="4373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EE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FI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iPad och iPhone</a:t>
                      </a:r>
                      <a:endParaRPr lang="sv-FI" sz="1700">
                        <a:effectLst/>
                      </a:endParaRPr>
                    </a:p>
                  </a:txBody>
                  <a:tcPr marL="87464" marR="87464" marT="43732" marB="4373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3477060"/>
                  </a:ext>
                </a:extLst>
              </a:tr>
              <a:tr h="1000912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FI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Googles moln</a:t>
                      </a:r>
                      <a:endParaRPr lang="sv-FI" sz="1700">
                        <a:effectLst/>
                      </a:endParaRPr>
                    </a:p>
                  </a:txBody>
                  <a:tcPr marL="87464" marR="87464" marT="43732" marB="4373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FI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Google konto</a:t>
                      </a:r>
                      <a:endParaRPr lang="sv-FI" sz="1700">
                        <a:effectLst/>
                      </a:endParaRPr>
                    </a:p>
                  </a:txBody>
                  <a:tcPr marL="87464" marR="87464" marT="43732" marB="4373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FI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 GB (bilder obegränsat)</a:t>
                      </a:r>
                      <a:endParaRPr lang="sv-FI" sz="1700">
                        <a:effectLst/>
                      </a:endParaRPr>
                    </a:p>
                  </a:txBody>
                  <a:tcPr marL="87464" marR="87464" marT="43732" marB="4373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1,99€/mån för 100 GB</a:t>
                      </a:r>
                      <a:endParaRPr lang="sv-SE" sz="1700">
                        <a:effectLst/>
                      </a:endParaRPr>
                    </a:p>
                    <a:p>
                      <a:pPr fontAlgn="t"/>
                      <a:br>
                        <a:rPr lang="sv-SE" sz="1700">
                          <a:effectLst/>
                        </a:rPr>
                      </a:br>
                      <a:endParaRPr lang="sv-SE" sz="1700">
                        <a:effectLst/>
                      </a:endParaRPr>
                    </a:p>
                  </a:txBody>
                  <a:tcPr marL="87464" marR="87464" marT="43732" marB="4373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FI" sz="1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Android</a:t>
                      </a:r>
                      <a:endParaRPr lang="sv-FI" sz="1700">
                        <a:effectLst/>
                      </a:endParaRPr>
                    </a:p>
                  </a:txBody>
                  <a:tcPr marL="87464" marR="87464" marT="43732" marB="4373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8141740"/>
                  </a:ext>
                </a:extLst>
              </a:tr>
              <a:tr h="2230293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FI" sz="1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One</a:t>
                      </a:r>
                      <a:r>
                        <a:rPr lang="sv-FI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Drive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FI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FI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FI" sz="1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DropBox</a:t>
                      </a:r>
                      <a:endParaRPr lang="sv-FI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br>
                        <a:rPr lang="sv-FI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sv-FI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FI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Samsung Cloud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FI" sz="1700" dirty="0">
                        <a:effectLst/>
                      </a:endParaRPr>
                    </a:p>
                  </a:txBody>
                  <a:tcPr marL="87464" marR="87464" marT="43732" marB="4373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EE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FI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Microsoft konto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FI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FI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FI" sz="1700" dirty="0">
                          <a:effectLst/>
                        </a:rPr>
                        <a:t>Google Konto / Apple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FI" sz="17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FI" sz="1700" dirty="0">
                          <a:effectLst/>
                        </a:rPr>
                        <a:t>Samsung </a:t>
                      </a:r>
                      <a:r>
                        <a:rPr lang="sv-FI" sz="1700" dirty="0" err="1">
                          <a:effectLst/>
                        </a:rPr>
                        <a:t>Galaxy</a:t>
                      </a:r>
                      <a:endParaRPr lang="sv-FI" sz="1700" dirty="0">
                        <a:effectLst/>
                      </a:endParaRPr>
                    </a:p>
                  </a:txBody>
                  <a:tcPr marL="87464" marR="87464" marT="43732" marB="4373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EE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FI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GB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FI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FI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FI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3,38 GB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FI" sz="17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FI" sz="17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FI" sz="1700" dirty="0">
                          <a:effectLst/>
                        </a:rPr>
                        <a:t>Gratis utrymme SA </a:t>
                      </a:r>
                      <a:r>
                        <a:rPr lang="sv-FI" sz="1700" dirty="0" err="1">
                          <a:effectLst/>
                        </a:rPr>
                        <a:t>appar</a:t>
                      </a:r>
                      <a:endParaRPr lang="sv-FI" sz="1700" dirty="0">
                        <a:effectLst/>
                      </a:endParaRPr>
                    </a:p>
                  </a:txBody>
                  <a:tcPr marL="87464" marR="87464" marT="43732" marB="4373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EE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1,99€/mån för 100 GB</a:t>
                      </a:r>
                      <a:br>
                        <a:rPr lang="sv-SE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br>
                        <a:rPr lang="sv-SE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19,99€/mån för 3000GB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50GB 0,99€ /mån</a:t>
                      </a:r>
                      <a:endParaRPr lang="sv-SE" sz="1700" dirty="0">
                        <a:effectLst/>
                      </a:endParaRPr>
                    </a:p>
                  </a:txBody>
                  <a:tcPr marL="87464" marR="87464" marT="43732" marB="4373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EE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FI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Windows 10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FI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FI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FI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Windows</a:t>
                      </a: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FI" sz="17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FI" sz="1700" dirty="0">
                        <a:effectLst/>
                      </a:endParaRPr>
                    </a:p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FI" sz="1700" dirty="0">
                          <a:effectLst/>
                        </a:rPr>
                        <a:t>Samsung</a:t>
                      </a:r>
                    </a:p>
                  </a:txBody>
                  <a:tcPr marL="87464" marR="87464" marT="43732" marB="43732">
                    <a:lnL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697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194411"/>
                  </a:ext>
                </a:extLst>
              </a:tr>
            </a:tbl>
          </a:graphicData>
        </a:graphic>
      </p:graphicFrame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F4713356-EF40-404A-9D55-945257ACE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0BCF48A-3C49-476F-B51C-855F10854659}" type="datetime1">
              <a:rPr lang="sv-SE" smtClean="0"/>
              <a:t>2020-05-20</a:t>
            </a:fld>
            <a:endParaRPr lang="en-US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ECE59BF9-8528-4A21-99E8-2DE50AD538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377877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6C8071-D6D4-434E-AD19-B6FCF9EBF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8F5B849-56CB-4848-AFEB-D9220C80B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0BCF48A-3C49-476F-B51C-855F10854659}" type="datetime1">
              <a:rPr lang="sv-SE" smtClean="0"/>
              <a:t>2020-05-20</a:t>
            </a:fld>
            <a:endParaRPr lang="en-US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F9E336FB-824C-4599-9681-BB2BB5840F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545" y="2254588"/>
            <a:ext cx="2224531" cy="2989213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E6B3AC27-633B-4F50-912E-EDBBEBDEDF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0698" y="2254588"/>
            <a:ext cx="2166096" cy="2989213"/>
          </a:xfrm>
          <a:prstGeom prst="rect">
            <a:avLst/>
          </a:prstGeom>
        </p:spPr>
      </p:pic>
      <p:pic>
        <p:nvPicPr>
          <p:cNvPr id="10" name="Platshållare för innehåll 9">
            <a:extLst>
              <a:ext uri="{FF2B5EF4-FFF2-40B4-BE49-F238E27FC236}">
                <a16:creationId xmlns:a16="http://schemas.microsoft.com/office/drawing/2014/main" id="{548AD4E5-FF45-4D4C-888A-4D47025C9FB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516683" y="2254589"/>
            <a:ext cx="1840852" cy="2989213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88E704EF-41EB-4660-9321-7CC8ECAC403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16416" y="2254588"/>
            <a:ext cx="2028447" cy="3231810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75B74666-D90B-4B6A-AB5C-AFB5F6B654A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942134" y="2254588"/>
            <a:ext cx="1733183" cy="3442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3939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212F99-AE06-4904-B46B-F84DCB59A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Exempel på skillnader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A5A7E7C-5E7A-4464-A548-CE60EB5282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FI" sz="2000" dirty="0" err="1"/>
              <a:t>Dropbox</a:t>
            </a:r>
            <a:r>
              <a:rPr lang="sv-FI" sz="2000" dirty="0"/>
              <a:t> delar filer via </a:t>
            </a:r>
            <a:r>
              <a:rPr lang="sv-FI" sz="2000" dirty="0" err="1"/>
              <a:t>appen</a:t>
            </a:r>
            <a:r>
              <a:rPr lang="sv-FI" sz="2000" dirty="0"/>
              <a:t> medan </a:t>
            </a:r>
            <a:r>
              <a:rPr lang="sv-FI" sz="2000" dirty="0" err="1"/>
              <a:t>google</a:t>
            </a:r>
            <a:r>
              <a:rPr lang="sv-FI" sz="2000" dirty="0"/>
              <a:t> drive går via din webbläsare</a:t>
            </a:r>
          </a:p>
          <a:p>
            <a:r>
              <a:rPr lang="sv-FI" sz="2000" dirty="0" err="1"/>
              <a:t>Dropbox</a:t>
            </a:r>
            <a:r>
              <a:rPr lang="sv-FI" sz="2000" dirty="0"/>
              <a:t> stöder Linux men det gör inte Google drive</a:t>
            </a:r>
          </a:p>
          <a:p>
            <a:r>
              <a:rPr lang="sv-FI" sz="2000" dirty="0" err="1"/>
              <a:t>DropBox</a:t>
            </a:r>
            <a:r>
              <a:rPr lang="sv-FI" sz="2000" dirty="0"/>
              <a:t> erbjuder bara 2GB utrymme – men du kan få mera utrymme genom att bjuda in vänner att använda </a:t>
            </a:r>
            <a:r>
              <a:rPr lang="sv-FI" sz="2000" dirty="0" err="1"/>
              <a:t>DropBox</a:t>
            </a:r>
            <a:r>
              <a:rPr lang="sv-FI" sz="2000" dirty="0"/>
              <a:t> – dock måste du med via din ”länk”.</a:t>
            </a:r>
          </a:p>
          <a:p>
            <a:r>
              <a:rPr lang="sv-FI" sz="2000" dirty="0" err="1"/>
              <a:t>Dropbox</a:t>
            </a:r>
            <a:r>
              <a:rPr lang="sv-FI" sz="2000" dirty="0"/>
              <a:t> laddar upp filer lite snabbare än </a:t>
            </a:r>
            <a:r>
              <a:rPr lang="sv-FI" sz="2000" dirty="0" err="1"/>
              <a:t>OneDrive</a:t>
            </a:r>
            <a:endParaRPr lang="sv-FI" sz="2000" dirty="0"/>
          </a:p>
          <a:p>
            <a:r>
              <a:rPr lang="sv-FI" sz="2000" dirty="0"/>
              <a:t>Google drive anses vara lättare att använda jämfört med Apple </a:t>
            </a:r>
            <a:r>
              <a:rPr lang="sv-FI" sz="2000" dirty="0" err="1"/>
              <a:t>Icloud</a:t>
            </a:r>
            <a:r>
              <a:rPr lang="sv-FI" sz="2000" dirty="0"/>
              <a:t> &amp; </a:t>
            </a:r>
            <a:r>
              <a:rPr lang="sv-FI" sz="2000" dirty="0" err="1"/>
              <a:t>DropBox</a:t>
            </a:r>
            <a:r>
              <a:rPr lang="sv-FI" sz="2000" dirty="0"/>
              <a:t>.</a:t>
            </a:r>
          </a:p>
          <a:p>
            <a:r>
              <a:rPr lang="sv-FI" sz="2000" dirty="0"/>
              <a:t>Google Drive kommer med ett stort paket av andra gratis produkter från Google – Apparna liknar varandra i tankesättet.</a:t>
            </a:r>
          </a:p>
          <a:p>
            <a:r>
              <a:rPr lang="sv-FI" sz="2000" dirty="0"/>
              <a:t>Icloud enbart för Apple produkter</a:t>
            </a:r>
          </a:p>
          <a:p>
            <a:endParaRPr lang="sv-FI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60137FA-9952-4003-8A0D-273A5C2C0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0BCF48A-3C49-476F-B51C-855F10854659}" type="datetime1">
              <a:rPr lang="sv-SE" smtClean="0"/>
              <a:t>2020-05-20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562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F10EC3-A7F7-48BC-942B-2368D500F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 err="1"/>
              <a:t>Nextclloud</a:t>
            </a:r>
            <a:r>
              <a:rPr lang="sv-FI" dirty="0"/>
              <a:t> - </a:t>
            </a:r>
            <a:r>
              <a:rPr lang="sv-FI" dirty="0" err="1"/>
              <a:t>Desky</a:t>
            </a:r>
            <a:endParaRPr lang="sv-FI" dirty="0"/>
          </a:p>
        </p:txBody>
      </p:sp>
      <p:pic>
        <p:nvPicPr>
          <p:cNvPr id="5" name="Platshållare för innehåll 4">
            <a:extLst>
              <a:ext uri="{FF2B5EF4-FFF2-40B4-BE49-F238E27FC236}">
                <a16:creationId xmlns:a16="http://schemas.microsoft.com/office/drawing/2014/main" id="{A045E585-BAD4-41A8-AF4B-DB6A1C1715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59902" y="2103438"/>
            <a:ext cx="6672195" cy="3849687"/>
          </a:xfrm>
          <a:prstGeom prst="rect">
            <a:avLst/>
          </a:prstGeom>
        </p:spPr>
      </p:pic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FBDD94F-56B5-45C5-ADD2-0FEE6FF9D0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0BCF48A-3C49-476F-B51C-855F10854659}" type="datetime1">
              <a:rPr lang="sv-SE" smtClean="0"/>
              <a:t>2020-05-20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2043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9064_TF78438558" id="{1EAD8B13-4428-428F-8D34-5C9E93ED1256}" vid="{D459F41A-CF0D-4BEF-BAB9-8BF227BE0B0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{8578B4ED-DFC2-42A7-B9C1-8B0887F9643E}tf78438558</Template>
  <TotalTime>0</TotalTime>
  <Words>252</Words>
  <Application>Microsoft Macintosh PowerPoint</Application>
  <PresentationFormat>Bredbild</PresentationFormat>
  <Paragraphs>66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Calibri</vt:lpstr>
      <vt:lpstr>Century Gothic</vt:lpstr>
      <vt:lpstr>Garamond</vt:lpstr>
      <vt:lpstr>SavonVTI</vt:lpstr>
      <vt:lpstr>Molntjänter</vt:lpstr>
      <vt:lpstr>Vad betyder storlekarna</vt:lpstr>
      <vt:lpstr>Molntjänster</vt:lpstr>
      <vt:lpstr>PowerPoint-presentation</vt:lpstr>
      <vt:lpstr>Exempel på skillnader</vt:lpstr>
      <vt:lpstr>Nextclloud - Desky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2020-05-20T05:59:57Z</dcterms:created>
  <dcterms:modified xsi:type="dcterms:W3CDTF">2020-05-20T11:00:32Z</dcterms:modified>
</cp:coreProperties>
</file>